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C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1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456" y="16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A2C11-0194-4DC4-B674-6D38B645C14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6716CC-CF77-4E12-AEBA-F68767CF87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DB7F84-14DC-4D21-A227-1F0F025CE8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F9D08E-32AE-47CC-A6E5-C97B8B472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B30D56-CC6E-417B-9B25-7579626B7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7537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D6070-B6D2-455F-9E4B-80D20AA53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3E8A09-FFA8-4CE5-A4ED-F81002D162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96F593-36F4-4071-BF0F-56619AEFE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5A989A-6C00-4067-AF1A-6750117D2B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4F9E5-1C12-4220-8473-5C8FC7462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587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33EAF8-4171-478E-8F43-2AB36395BF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B33433-F41B-4D44-A171-F5BCB0F3D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599B1B-4CF4-448C-9072-7C3950CC15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9F685-5B44-4ADB-A3CF-5DB286FCD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25A710-65AE-4F90-9240-8F88DC4E4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6112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78EF24-910B-479D-A720-5FDB629E1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58B60-9A20-4AFB-A925-1994071471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C80B0-94A7-4B87-AB17-46648B12EA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B4A64C-3184-4088-836A-4D3E0A802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E38B5-A65E-45EC-8E2D-DFBA31758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12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E038D-2003-4D11-8D1C-9A74171C2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CC74B5-1931-43DC-B007-931097BDBC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33057F-516E-439E-8416-27E5872B78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E7DCA-AF26-4AFB-8F5E-0133ECDA9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AF3C19-2E6A-4F4A-B8F5-576E06FD9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193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7B2DDC-7E3F-43D1-B84A-02CA219BA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4B4BE-7AA2-41EC-805E-EA627EC051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7B275E-1726-4D68-B0D9-3B85C9EDF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683E85-809B-41F3-A1EF-34F187855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8F3C60-AA7C-4A18-8E0C-9991B3E2A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C6D9A6-BE5A-4DF0-B739-0578CE473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11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6B1240-CFCD-483D-9F78-2F8F9063E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ACFF83-2061-496E-B188-483E532474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BBCE16-0470-4E85-A53F-5A0111CFDA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34339F-D9CE-428A-9C97-BCC114CD1D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3A6F39-0E3F-4F20-8E0F-565AD1094F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E88D2C-F363-4B16-BC36-50C7C401D8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DE536-6C84-4A19-ABAB-ADE35778A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16AC33-C2A2-44F6-9BFA-08FB087CD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130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53783-FC11-4992-AB89-3A8AE70466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1DE26EC-04A1-4680-951F-AFA067537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4BBB0E-0B2B-4EA0-B88F-DDDA21567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AF1406-7E47-4074-A9AB-71D05A5DA7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178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E64DBDF-491E-481B-90B9-7BF66240B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76A9D6-D714-4EB3-A17C-6E9774F7F3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9EC16C-BB8B-4A58-96F8-75DE97240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681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E8DCC5-EABB-4597-8208-34F75164D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E0294-D044-4C1C-92D0-E9460A5A22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7C911B-A41A-4F52-90B6-4EF22AC329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ED2D2C-5FD1-4161-A5D3-966741C737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7B2B59-8C16-44ED-89F1-38A6ED7EC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BBDB83-040C-4C44-AC22-08133FE5F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7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732DFE-A78E-4761-B1F8-5D8135352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757F1C-A2D1-47B9-B575-F899F4697C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9C9D6C-3CDE-4DE9-AED3-A7D30C5510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7ABCAF-542E-42BD-ADB5-96046DA43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1E808A-A8BB-4F7E-8066-61E8323A0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E9D9A0-DDA8-42C6-946A-D274B0E5B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197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08BDAF-9812-402C-B5D7-4BEC2E386D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1CB13C-5CC5-4BF5-867E-B36126E32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2598B-BB16-4B1D-BED8-505E15B52F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33C32-C597-4735-A07D-647D5CC9145C}" type="datetimeFigureOut">
              <a:rPr lang="en-US" smtClean="0"/>
              <a:t>3/25/21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910315-1026-4B32-B3ED-A0AD6825F3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DC6C5E-C309-4B85-A421-72E026D8566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C0BF64-0092-434B-AC3A-3C239417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9289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C0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hetConventionalVsElectronFlow">
            <a:hlinkClick r:id="" action="ppaction://media"/>
            <a:extLst>
              <a:ext uri="{FF2B5EF4-FFF2-40B4-BE49-F238E27FC236}">
                <a16:creationId xmlns:a16="http://schemas.microsoft.com/office/drawing/2014/main" id="{95A6B036-F16D-43E5-B572-C02C275D1B30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9444.6666"/>
                </p14:media>
              </p:ext>
            </p:extLst>
          </p:nvPr>
        </p:nvPicPr>
        <p:blipFill rotWithShape="1">
          <a:blip r:embed="rId4"/>
          <a:srcRect l="4835" r="19309"/>
          <a:stretch>
            <a:fillRect/>
          </a:stretch>
        </p:blipFill>
        <p:spPr>
          <a:xfrm>
            <a:off x="1765300" y="1638300"/>
            <a:ext cx="3627968" cy="2691342"/>
          </a:xfrm>
          <a:prstGeom prst="rect">
            <a:avLst/>
          </a:prstGeom>
        </p:spPr>
      </p:pic>
      <p:pic>
        <p:nvPicPr>
          <p:cNvPr id="5" name="PhetConventionalVsElectronFlow">
            <a:hlinkClick r:id="" action="ppaction://media"/>
            <a:extLst>
              <a:ext uri="{FF2B5EF4-FFF2-40B4-BE49-F238E27FC236}">
                <a16:creationId xmlns:a16="http://schemas.microsoft.com/office/drawing/2014/main" id="{25ECFDE3-AF41-46E9-9E27-89B00F19833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6349" end="15937.6666"/>
                </p14:media>
              </p:ext>
            </p:extLst>
          </p:nvPr>
        </p:nvPicPr>
        <p:blipFill rotWithShape="1">
          <a:blip r:embed="rId5"/>
          <a:srcRect l="4835" r="19309"/>
          <a:stretch>
            <a:fillRect/>
          </a:stretch>
        </p:blipFill>
        <p:spPr>
          <a:xfrm>
            <a:off x="5658943" y="1638300"/>
            <a:ext cx="3627968" cy="269134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5174C32-738F-4AD2-A08C-0BCCF728B723}"/>
              </a:ext>
            </a:extLst>
          </p:cNvPr>
          <p:cNvCxnSpPr>
            <a:cxnSpLocks/>
          </p:cNvCxnSpPr>
          <p:nvPr/>
        </p:nvCxnSpPr>
        <p:spPr>
          <a:xfrm flipH="1">
            <a:off x="1707965" y="2593220"/>
            <a:ext cx="182880" cy="0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1B5AA88F-9331-4EA2-8439-B226A0E7B611}"/>
              </a:ext>
            </a:extLst>
          </p:cNvPr>
          <p:cNvSpPr txBox="1"/>
          <p:nvPr/>
        </p:nvSpPr>
        <p:spPr>
          <a:xfrm>
            <a:off x="590832" y="2378018"/>
            <a:ext cx="1160847" cy="43088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>
              <a:defRPr sz="1050">
                <a:solidFill>
                  <a:srgbClr val="002060"/>
                </a:solidFill>
                <a:latin typeface="Segoe Condensed" panose="020B0606040200020203" pitchFamily="34" charset="0"/>
              </a:defRPr>
            </a:lvl1pPr>
          </a:lstStyle>
          <a:p>
            <a:pPr algn="r"/>
            <a:r>
              <a:rPr lang="en-US" sz="1200" dirty="0">
                <a:solidFill>
                  <a:schemeClr val="bg1"/>
                </a:solidFill>
              </a:rPr>
              <a:t>Positive terminal</a:t>
            </a:r>
          </a:p>
          <a:p>
            <a:pPr algn="r"/>
            <a:r>
              <a:rPr lang="en-US" sz="1000" dirty="0">
                <a:solidFill>
                  <a:schemeClr val="bg1"/>
                </a:solidFill>
              </a:rPr>
              <a:t>(high potential)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9B5658F-C568-4E4E-A370-62AFEBBA88CA}"/>
              </a:ext>
            </a:extLst>
          </p:cNvPr>
          <p:cNvCxnSpPr>
            <a:cxnSpLocks/>
          </p:cNvCxnSpPr>
          <p:nvPr/>
        </p:nvCxnSpPr>
        <p:spPr>
          <a:xfrm flipH="1">
            <a:off x="1707965" y="3467483"/>
            <a:ext cx="182880" cy="0"/>
          </a:xfrm>
          <a:prstGeom prst="line">
            <a:avLst/>
          </a:prstGeom>
          <a:ln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C95F9600-9DB6-4B59-AA36-2A79645B83D2}"/>
              </a:ext>
            </a:extLst>
          </p:cNvPr>
          <p:cNvSpPr txBox="1"/>
          <p:nvPr/>
        </p:nvSpPr>
        <p:spPr>
          <a:xfrm>
            <a:off x="590832" y="3252281"/>
            <a:ext cx="1160847" cy="430887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>
            <a:defPPr>
              <a:defRPr lang="en-US"/>
            </a:defPPr>
            <a:lvl1pPr>
              <a:defRPr sz="1050">
                <a:solidFill>
                  <a:srgbClr val="002060"/>
                </a:solidFill>
                <a:latin typeface="Segoe Condensed" panose="020B0606040200020203" pitchFamily="34" charset="0"/>
              </a:defRPr>
            </a:lvl1pPr>
          </a:lstStyle>
          <a:p>
            <a:pPr algn="r"/>
            <a:r>
              <a:rPr lang="en-US" sz="1200" dirty="0">
                <a:solidFill>
                  <a:schemeClr val="bg1"/>
                </a:solidFill>
              </a:rPr>
              <a:t>Negative terminal</a:t>
            </a:r>
          </a:p>
          <a:p>
            <a:pPr algn="r"/>
            <a:r>
              <a:rPr lang="en-US" sz="1000" dirty="0">
                <a:solidFill>
                  <a:schemeClr val="bg1"/>
                </a:solidFill>
              </a:rPr>
              <a:t>(low potential)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73BA6D68-1ADC-4C2D-B55D-59A0E93B513E}"/>
              </a:ext>
            </a:extLst>
          </p:cNvPr>
          <p:cNvSpPr/>
          <p:nvPr/>
        </p:nvSpPr>
        <p:spPr>
          <a:xfrm rot="4105888" flipV="1">
            <a:off x="2415427" y="2670123"/>
            <a:ext cx="742397" cy="742397"/>
          </a:xfrm>
          <a:prstGeom prst="arc">
            <a:avLst>
              <a:gd name="adj1" fmla="val 16200000"/>
              <a:gd name="adj2" fmla="val 10701017"/>
            </a:avLst>
          </a:prstGeom>
          <a:noFill/>
          <a:ln>
            <a:solidFill>
              <a:srgbClr val="FFFF00"/>
            </a:solidFill>
            <a:headEnd type="non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68CD98F-5F02-4BCE-83A6-F0CC0F8B19B6}"/>
              </a:ext>
            </a:extLst>
          </p:cNvPr>
          <p:cNvSpPr txBox="1"/>
          <p:nvPr/>
        </p:nvSpPr>
        <p:spPr>
          <a:xfrm>
            <a:off x="1378614" y="4229435"/>
            <a:ext cx="358444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Condensed" panose="020B0606040200020203" pitchFamily="34" charset="0"/>
              </a:rPr>
              <a:t>Electrons “flow” from negative terminal of battery to positive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(negative charges repelled by negative charge build up in battery’s negative terminal)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6DFDFE3-8D7F-42FE-9BF9-C01EB1D6C374}"/>
              </a:ext>
            </a:extLst>
          </p:cNvPr>
          <p:cNvSpPr txBox="1"/>
          <p:nvPr/>
        </p:nvSpPr>
        <p:spPr>
          <a:xfrm>
            <a:off x="5679384" y="4229435"/>
            <a:ext cx="38732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Condensed" panose="020B0606040200020203" pitchFamily="34" charset="0"/>
              </a:rPr>
              <a:t>Conventional current shows electric charges moving from positive to negative</a:t>
            </a:r>
          </a:p>
          <a:p>
            <a:r>
              <a:rPr lang="en-US" sz="1200" dirty="0">
                <a:latin typeface="Segoe Condensed" panose="020B0606040200020203" pitchFamily="34" charset="0"/>
              </a:rPr>
              <a:t>(negative charges moving in one direction is equivalent to modeling an equal number of positive charges in the other direction)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B611A29-D666-41E4-A5C2-9145D93897A7}"/>
              </a:ext>
            </a:extLst>
          </p:cNvPr>
          <p:cNvSpPr txBox="1"/>
          <p:nvPr/>
        </p:nvSpPr>
        <p:spPr>
          <a:xfrm>
            <a:off x="1873321" y="960045"/>
            <a:ext cx="259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Bebas Neue" panose="020B0606020202050201" pitchFamily="34" charset="0"/>
              </a:rPr>
              <a:t>Electron Flow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Negative to positive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17C5A00-DC77-49CA-BB00-4A087D46CE39}"/>
              </a:ext>
            </a:extLst>
          </p:cNvPr>
          <p:cNvSpPr txBox="1"/>
          <p:nvPr/>
        </p:nvSpPr>
        <p:spPr>
          <a:xfrm>
            <a:off x="6175411" y="960045"/>
            <a:ext cx="25950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Bebas Neue" panose="020B0606020202050201" pitchFamily="34" charset="0"/>
              </a:rPr>
              <a:t>Conventional current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Positive to negative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14DA8D-CA92-4EC3-BE44-8A62828B63DE}"/>
              </a:ext>
            </a:extLst>
          </p:cNvPr>
          <p:cNvSpPr txBox="1"/>
          <p:nvPr/>
        </p:nvSpPr>
        <p:spPr>
          <a:xfrm>
            <a:off x="2528392" y="2825877"/>
            <a:ext cx="638212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  <a:latin typeface="Segoe Condensed" panose="020B0606040200020203" pitchFamily="34" charset="0"/>
              </a:rPr>
              <a:t>Electron flow</a:t>
            </a:r>
          </a:p>
        </p:txBody>
      </p:sp>
      <p:sp>
        <p:nvSpPr>
          <p:cNvPr id="18" name="Arc 17">
            <a:extLst>
              <a:ext uri="{FF2B5EF4-FFF2-40B4-BE49-F238E27FC236}">
                <a16:creationId xmlns:a16="http://schemas.microsoft.com/office/drawing/2014/main" id="{DFBFDBFC-5FCD-4E62-8172-13F43B75170E}"/>
              </a:ext>
            </a:extLst>
          </p:cNvPr>
          <p:cNvSpPr/>
          <p:nvPr/>
        </p:nvSpPr>
        <p:spPr>
          <a:xfrm rot="17494112">
            <a:off x="6339728" y="2666426"/>
            <a:ext cx="742397" cy="742397"/>
          </a:xfrm>
          <a:prstGeom prst="arc">
            <a:avLst>
              <a:gd name="adj1" fmla="val 16200000"/>
              <a:gd name="adj2" fmla="val 10701017"/>
            </a:avLst>
          </a:prstGeom>
          <a:noFill/>
          <a:ln>
            <a:solidFill>
              <a:srgbClr val="FFFF00"/>
            </a:solidFill>
            <a:headEnd type="none" w="lg" len="lg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37EEBB-E85A-405E-8625-0468EF36A7AD}"/>
              </a:ext>
            </a:extLst>
          </p:cNvPr>
          <p:cNvSpPr txBox="1"/>
          <p:nvPr/>
        </p:nvSpPr>
        <p:spPr>
          <a:xfrm>
            <a:off x="6293459" y="2866867"/>
            <a:ext cx="91972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FFFF00"/>
                </a:solidFill>
                <a:latin typeface="Segoe Condensed" panose="020B0606040200020203" pitchFamily="34" charset="0"/>
              </a:rPr>
              <a:t>Conventional current</a:t>
            </a:r>
          </a:p>
        </p:txBody>
      </p:sp>
    </p:spTree>
    <p:extLst>
      <p:ext uri="{BB962C8B-B14F-4D97-AF65-F5344CB8AC3E}">
        <p14:creationId xmlns:p14="http://schemas.microsoft.com/office/powerpoint/2010/main" val="1020970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2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58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20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83</Words>
  <Application>Microsoft Macintosh PowerPoint</Application>
  <PresentationFormat>Widescreen</PresentationFormat>
  <Paragraphs>14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Bebas Neue</vt:lpstr>
      <vt:lpstr>Calibri</vt:lpstr>
      <vt:lpstr>Calibri Light</vt:lpstr>
      <vt:lpstr>Segoe Condensed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5</cp:revision>
  <dcterms:created xsi:type="dcterms:W3CDTF">2021-03-25T16:12:19Z</dcterms:created>
  <dcterms:modified xsi:type="dcterms:W3CDTF">2021-03-25T16:39:26Z</dcterms:modified>
</cp:coreProperties>
</file>

<file path=docProps/thumbnail.jpeg>
</file>